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Helvetica World" charset="1" panose="020B0500040000020004"/>
      <p:regular r:id="rId29"/>
    </p:embeddedFont>
    <p:embeddedFont>
      <p:font typeface="Georgia Pro Condensed" charset="1" panose="02040506050405020303"/>
      <p:regular r:id="rId30"/>
    </p:embeddedFont>
    <p:embeddedFont>
      <p:font typeface="Helvetica World Bold" charset="1" panose="020B0800040000020004"/>
      <p:regular r:id="rId31"/>
    </p:embeddedFont>
    <p:embeddedFont>
      <p:font typeface="Georgia Pro Condensed Bold" charset="1" panose="0204080605040502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5_fsd8Ck.mp4" Type="http://schemas.openxmlformats.org/officeDocument/2006/relationships/video"/><Relationship Id="rId4" Target="../media/VAG5_fsd8Ck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2807" y="666750"/>
            <a:ext cx="7302716" cy="8953500"/>
            <a:chOff x="0" y="0"/>
            <a:chExt cx="1034173" cy="12679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73" cy="1267949"/>
            </a:xfrm>
            <a:custGeom>
              <a:avLst/>
              <a:gdLst/>
              <a:ahLst/>
              <a:cxnLst/>
              <a:rect r="r" b="b" t="t" l="l"/>
              <a:pathLst>
                <a:path h="1267949" w="1034173">
                  <a:moveTo>
                    <a:pt x="21203" y="0"/>
                  </a:moveTo>
                  <a:lnTo>
                    <a:pt x="1012970" y="0"/>
                  </a:lnTo>
                  <a:cubicBezTo>
                    <a:pt x="1018594" y="0"/>
                    <a:pt x="1023987" y="2234"/>
                    <a:pt x="1027963" y="6210"/>
                  </a:cubicBezTo>
                  <a:cubicBezTo>
                    <a:pt x="1031939" y="10186"/>
                    <a:pt x="1034173" y="15580"/>
                    <a:pt x="1034173" y="21203"/>
                  </a:cubicBezTo>
                  <a:lnTo>
                    <a:pt x="1034173" y="1246746"/>
                  </a:lnTo>
                  <a:cubicBezTo>
                    <a:pt x="1034173" y="1252369"/>
                    <a:pt x="1031939" y="1257762"/>
                    <a:pt x="1027963" y="1261738"/>
                  </a:cubicBezTo>
                  <a:cubicBezTo>
                    <a:pt x="1023987" y="1265715"/>
                    <a:pt x="1018594" y="1267949"/>
                    <a:pt x="1012970" y="1267949"/>
                  </a:cubicBezTo>
                  <a:lnTo>
                    <a:pt x="21203" y="1267949"/>
                  </a:lnTo>
                  <a:cubicBezTo>
                    <a:pt x="15580" y="1267949"/>
                    <a:pt x="10186" y="1265715"/>
                    <a:pt x="6210" y="1261738"/>
                  </a:cubicBezTo>
                  <a:cubicBezTo>
                    <a:pt x="2234" y="1257762"/>
                    <a:pt x="0" y="1252369"/>
                    <a:pt x="0" y="1246746"/>
                  </a:cubicBezTo>
                  <a:lnTo>
                    <a:pt x="0" y="21203"/>
                  </a:lnTo>
                  <a:cubicBezTo>
                    <a:pt x="0" y="15580"/>
                    <a:pt x="2234" y="10186"/>
                    <a:pt x="6210" y="6210"/>
                  </a:cubicBezTo>
                  <a:cubicBezTo>
                    <a:pt x="10186" y="2234"/>
                    <a:pt x="15580" y="0"/>
                    <a:pt x="21203" y="0"/>
                  </a:cubicBezTo>
                  <a:close/>
                </a:path>
              </a:pathLst>
            </a:custGeom>
            <a:blipFill>
              <a:blip r:embed="rId2"/>
              <a:stretch>
                <a:fillRect l="-31651" t="0" r="-3165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8382635"/>
            <a:ext cx="6886575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sz="3800" spc="-57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Satyam Kumar and Prince Patel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750" y="781050"/>
            <a:ext cx="8805640" cy="43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02"/>
              </a:lnSpc>
            </a:pPr>
            <a:r>
              <a:rPr lang="en-US" sz="6802" spc="-238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Automation in Greenhouse Climate Control – Managing Ventilation, Humidity, and Lighting Using Arduino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719" y="777483"/>
            <a:ext cx="16020563" cy="8732035"/>
          </a:xfrm>
          <a:custGeom>
            <a:avLst/>
            <a:gdLst/>
            <a:ahLst/>
            <a:cxnLst/>
            <a:rect r="r" b="b" t="t" l="l"/>
            <a:pathLst>
              <a:path h="8732035" w="16020563">
                <a:moveTo>
                  <a:pt x="0" y="0"/>
                </a:moveTo>
                <a:lnTo>
                  <a:pt x="16020562" y="0"/>
                </a:lnTo>
                <a:lnTo>
                  <a:pt x="16020562" y="8732034"/>
                </a:lnTo>
                <a:lnTo>
                  <a:pt x="0" y="873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17280"/>
            <a:ext cx="16230600" cy="8852440"/>
          </a:xfrm>
          <a:custGeom>
            <a:avLst/>
            <a:gdLst/>
            <a:ahLst/>
            <a:cxnLst/>
            <a:rect r="r" b="b" t="t" l="l"/>
            <a:pathLst>
              <a:path h="8852440" w="16230600">
                <a:moveTo>
                  <a:pt x="0" y="0"/>
                </a:moveTo>
                <a:lnTo>
                  <a:pt x="16230600" y="0"/>
                </a:lnTo>
                <a:lnTo>
                  <a:pt x="16230600" y="8852440"/>
                </a:lnTo>
                <a:lnTo>
                  <a:pt x="0" y="885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17280"/>
            <a:ext cx="16230600" cy="8852440"/>
          </a:xfrm>
          <a:custGeom>
            <a:avLst/>
            <a:gdLst/>
            <a:ahLst/>
            <a:cxnLst/>
            <a:rect r="r" b="b" t="t" l="l"/>
            <a:pathLst>
              <a:path h="8852440" w="16230600">
                <a:moveTo>
                  <a:pt x="0" y="0"/>
                </a:moveTo>
                <a:lnTo>
                  <a:pt x="16230600" y="0"/>
                </a:lnTo>
                <a:lnTo>
                  <a:pt x="16230600" y="8852440"/>
                </a:lnTo>
                <a:lnTo>
                  <a:pt x="0" y="885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036" y="338799"/>
            <a:ext cx="17631929" cy="9609401"/>
          </a:xfrm>
          <a:custGeom>
            <a:avLst/>
            <a:gdLst/>
            <a:ahLst/>
            <a:cxnLst/>
            <a:rect r="r" b="b" t="t" l="l"/>
            <a:pathLst>
              <a:path h="9609401" w="17631929">
                <a:moveTo>
                  <a:pt x="0" y="0"/>
                </a:moveTo>
                <a:lnTo>
                  <a:pt x="17631928" y="0"/>
                </a:lnTo>
                <a:lnTo>
                  <a:pt x="17631928" y="9609402"/>
                </a:lnTo>
                <a:lnTo>
                  <a:pt x="0" y="9609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04189"/>
            <a:ext cx="18288000" cy="2037060"/>
            <a:chOff x="0" y="0"/>
            <a:chExt cx="4816593" cy="5365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6510"/>
            </a:xfrm>
            <a:custGeom>
              <a:avLst/>
              <a:gdLst/>
              <a:ahLst/>
              <a:cxnLst/>
              <a:rect r="r" b="b" t="t" l="l"/>
              <a:pathLst>
                <a:path h="5365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510"/>
                  </a:lnTo>
                  <a:lnTo>
                    <a:pt x="0" y="5365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574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79489" y="661966"/>
            <a:ext cx="11929022" cy="99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15"/>
              </a:lnSpc>
            </a:pPr>
            <a:r>
              <a:rPr lang="en-US" sz="6832" spc="-204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System Components Pin Connection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8247" y="2481534"/>
            <a:ext cx="10171506" cy="6776766"/>
          </a:xfrm>
          <a:custGeom>
            <a:avLst/>
            <a:gdLst/>
            <a:ahLst/>
            <a:cxnLst/>
            <a:rect r="r" b="b" t="t" l="l"/>
            <a:pathLst>
              <a:path h="6776766" w="10171506">
                <a:moveTo>
                  <a:pt x="0" y="0"/>
                </a:moveTo>
                <a:lnTo>
                  <a:pt x="10171506" y="0"/>
                </a:lnTo>
                <a:lnTo>
                  <a:pt x="10171506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9816" y="529742"/>
            <a:ext cx="7528368" cy="104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1"/>
              </a:lnSpc>
            </a:pPr>
            <a:r>
              <a:rPr lang="en-US" sz="7191" spc="-215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Key Hardware Circuit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4408" cy="11530559"/>
          </a:xfrm>
          <a:custGeom>
            <a:avLst/>
            <a:gdLst/>
            <a:ahLst/>
            <a:cxnLst/>
            <a:rect r="r" b="b" t="t" l="l"/>
            <a:pathLst>
              <a:path h="11530559" w="18504408">
                <a:moveTo>
                  <a:pt x="0" y="0"/>
                </a:moveTo>
                <a:lnTo>
                  <a:pt x="18504408" y="0"/>
                </a:lnTo>
                <a:lnTo>
                  <a:pt x="18504408" y="11530559"/>
                </a:lnTo>
                <a:lnTo>
                  <a:pt x="0" y="1153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0824" y="-96290"/>
            <a:ext cx="18609237" cy="10489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88108"/>
            <a:ext cx="8287559" cy="6498892"/>
          </a:xfrm>
          <a:custGeom>
            <a:avLst/>
            <a:gdLst/>
            <a:ahLst/>
            <a:cxnLst/>
            <a:rect r="r" b="b" t="t" l="l"/>
            <a:pathLst>
              <a:path h="6498892" w="8287559">
                <a:moveTo>
                  <a:pt x="0" y="0"/>
                </a:moveTo>
                <a:lnTo>
                  <a:pt x="8287559" y="0"/>
                </a:lnTo>
                <a:lnTo>
                  <a:pt x="8287559" y="6498892"/>
                </a:lnTo>
                <a:lnTo>
                  <a:pt x="0" y="649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54" t="0" r="-3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8153" y="453913"/>
            <a:ext cx="8181324" cy="29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4"/>
              </a:lnSpc>
            </a:pPr>
            <a:r>
              <a:rPr lang="en-US" sz="7634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Optimal Temperature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704850"/>
            <a:ext cx="8649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5172075"/>
            <a:ext cx="8649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34675" y="666750"/>
            <a:ext cx="6886575" cy="2656523"/>
            <a:chOff x="0" y="0"/>
            <a:chExt cx="9182100" cy="35420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182100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44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Maintain Ideal Temperature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95189"/>
              <a:ext cx="9182100" cy="2246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By using temperature sensors, Arduino ensures that the greenhouse maintains the </a:t>
              </a:r>
              <a:r>
                <a:rPr lang="en-US" b="true" sz="2499" spc="-37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optimal climate</a:t>
              </a: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for plant growth, adjusting the fans and vents as needed to regulate heat.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34675" y="5143500"/>
            <a:ext cx="6886575" cy="3037523"/>
            <a:chOff x="0" y="0"/>
            <a:chExt cx="9182100" cy="405003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182100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44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Reduce Energy Waste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95189"/>
              <a:ext cx="9182100" cy="2754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Automation minimizes unnecessary energy consumption by efficiently managing ventilation and temperature, resulting in lower operational costs and a </a:t>
              </a:r>
              <a:r>
                <a:rPr lang="en-US" b="true" sz="2499" spc="-37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greener approach</a:t>
              </a: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to greenhouse management.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30402" cy="10287000"/>
            <a:chOff x="0" y="0"/>
            <a:chExt cx="131726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726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317268">
                  <a:moveTo>
                    <a:pt x="0" y="0"/>
                  </a:moveTo>
                  <a:lnTo>
                    <a:pt x="1317268" y="0"/>
                  </a:lnTo>
                  <a:lnTo>
                    <a:pt x="1317268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114237" t="-4533" r="-9599" b="-5455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500975" y="1085850"/>
            <a:ext cx="7787025" cy="108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1"/>
              </a:lnSpc>
            </a:pPr>
            <a:r>
              <a:rPr lang="en-US" sz="7483" spc="-224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Ventilation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86222" y="2889074"/>
            <a:ext cx="6911061" cy="26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Effective </a:t>
            </a:r>
            <a:r>
              <a:rPr lang="en-US" b="true" sz="2499" spc="-37" strike="noStrike" u="non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ventilation control</a:t>
            </a:r>
            <a:r>
              <a:rPr lang="en-US" sz="2499" spc="-37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is crucial in maintaining a stable greenhouse environment. Temperature sensors continuously monitor conditions, while Arduino adjusts fan and vent operations to achieve optimal climate control and energy efficiency.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88918" t="-701" r="-5340" b="-7481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0998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Utilizing Light Sensors for Growth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9653"/>
              <a:ext cx="11099800" cy="429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Optimizing plant health with controlled lighting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733425"/>
            <a:ext cx="5753100" cy="337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Automation of LED Grow Lights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2451" y="3787590"/>
            <a:ext cx="14647116" cy="568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Greenhouse conditions a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 currently monitored manually, leading to slow responses.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Temperature, humidity, soil moisture, and light levels fluctuate rapidly and are not controlled automatically.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Plants often experience stress due to delayed human intervention.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operation of fan, pump, and lights leads to inconsistent climate regulation.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Human errors cause over‑watering or under‑watering, harming plant growth.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Fans or lights may remain ON longer than required, causing energy wastage.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system exists to continuously track environmental data in real time.</a:t>
            </a:r>
          </a:p>
          <a:p>
            <a:pPr algn="just">
              <a:lnSpc>
                <a:spcPts val="4554"/>
              </a:lnSpc>
            </a:pPr>
          </a:p>
          <a:p>
            <a:pPr algn="just" marL="0" indent="0" lvl="0">
              <a:lnSpc>
                <a:spcPts val="455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4444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0442" y="1624420"/>
            <a:ext cx="14647116" cy="14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767"/>
              </a:lnSpc>
            </a:pP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</a:t>
            </a: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IDENTIFICATION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5734" t="0" r="-573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7829550"/>
            <a:ext cx="8324850" cy="1703451"/>
            <a:chOff x="0" y="0"/>
            <a:chExt cx="11099800" cy="22712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099800" cy="1249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Rea</a:t>
              </a:r>
              <a:r>
                <a:rPr lang="en-US" b="true" sz="2800" spc="-4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l-Time Dashboard: 16x2 LCD displaying live sensor data.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09573"/>
              <a:ext cx="11099800" cy="861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system instantly displays the critical environmental metrics: Temperature (28.5 °C), Humidity (65 %), and Soil Moisture (450)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733425"/>
            <a:ext cx="5753100" cy="337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Live Sys</a:t>
            </a:r>
            <a:r>
              <a:rPr lang="en-US" sz="8000" spc="-24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tem Monitoring (I2C Interface)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138" y="4996297"/>
            <a:ext cx="6839724" cy="4262003"/>
          </a:xfrm>
          <a:custGeom>
            <a:avLst/>
            <a:gdLst/>
            <a:ahLst/>
            <a:cxnLst/>
            <a:rect r="r" b="b" t="t" l="l"/>
            <a:pathLst>
              <a:path h="4262003" w="6839724">
                <a:moveTo>
                  <a:pt x="0" y="0"/>
                </a:moveTo>
                <a:lnTo>
                  <a:pt x="6839724" y="0"/>
                </a:lnTo>
                <a:lnTo>
                  <a:pt x="6839724" y="4262003"/>
                </a:lnTo>
                <a:lnTo>
                  <a:pt x="0" y="426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138" y="838200"/>
            <a:ext cx="6420516" cy="363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27"/>
              </a:lnSpc>
            </a:pPr>
            <a:r>
              <a:rPr lang="en-US" sz="9427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Flow of Automation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657225"/>
            <a:ext cx="8649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44444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5133975"/>
            <a:ext cx="8649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734675" y="666750"/>
            <a:ext cx="6886575" cy="3008948"/>
            <a:chOff x="0" y="0"/>
            <a:chExt cx="9182100" cy="40119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182100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44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Clear Flowchart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95189"/>
              <a:ext cx="9182100" cy="271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clear flowchart visually represents the sequence from sensors detecting environmental conditions to Arduino processing inputs and executing actions, ensuring efficient climate management in the greenhouse.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4675" y="5143500"/>
            <a:ext cx="6886575" cy="2599373"/>
            <a:chOff x="0" y="0"/>
            <a:chExt cx="9182100" cy="34658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182100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44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Simple Circuit Diagram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95189"/>
              <a:ext cx="9182100" cy="217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37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simple circuit diagram illustrates the connections between the Arduino and its components, providing a straightforward view of how data flows and actions are triggered in the automated system.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6121" y="766248"/>
            <a:ext cx="12395758" cy="8754504"/>
          </a:xfrm>
          <a:custGeom>
            <a:avLst/>
            <a:gdLst/>
            <a:ahLst/>
            <a:cxnLst/>
            <a:rect r="r" b="b" t="t" l="l"/>
            <a:pathLst>
              <a:path h="8754504" w="12395758">
                <a:moveTo>
                  <a:pt x="0" y="0"/>
                </a:moveTo>
                <a:lnTo>
                  <a:pt x="12395758" y="0"/>
                </a:lnTo>
                <a:lnTo>
                  <a:pt x="12395758" y="8754504"/>
                </a:lnTo>
                <a:lnTo>
                  <a:pt x="0" y="875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512" y="666750"/>
            <a:ext cx="7268660" cy="8953500"/>
            <a:chOff x="0" y="0"/>
            <a:chExt cx="1029350" cy="12679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350" cy="1267949"/>
            </a:xfrm>
            <a:custGeom>
              <a:avLst/>
              <a:gdLst/>
              <a:ahLst/>
              <a:cxnLst/>
              <a:rect r="r" b="b" t="t" l="l"/>
              <a:pathLst>
                <a:path h="1267949" w="1029350">
                  <a:moveTo>
                    <a:pt x="21302" y="0"/>
                  </a:moveTo>
                  <a:lnTo>
                    <a:pt x="1008048" y="0"/>
                  </a:lnTo>
                  <a:cubicBezTo>
                    <a:pt x="1019813" y="0"/>
                    <a:pt x="1029350" y="9537"/>
                    <a:pt x="1029350" y="21302"/>
                  </a:cubicBezTo>
                  <a:lnTo>
                    <a:pt x="1029350" y="1246646"/>
                  </a:lnTo>
                  <a:cubicBezTo>
                    <a:pt x="1029350" y="1258411"/>
                    <a:pt x="1019813" y="1267949"/>
                    <a:pt x="1008048" y="1267949"/>
                  </a:cubicBezTo>
                  <a:lnTo>
                    <a:pt x="21302" y="1267949"/>
                  </a:lnTo>
                  <a:cubicBezTo>
                    <a:pt x="9537" y="1267949"/>
                    <a:pt x="0" y="1258411"/>
                    <a:pt x="0" y="1246646"/>
                  </a:cubicBezTo>
                  <a:lnTo>
                    <a:pt x="0" y="21302"/>
                  </a:lnTo>
                  <a:cubicBezTo>
                    <a:pt x="0" y="9537"/>
                    <a:pt x="9537" y="0"/>
                    <a:pt x="21302" y="0"/>
                  </a:cubicBezTo>
                  <a:close/>
                </a:path>
              </a:pathLst>
            </a:custGeom>
            <a:blipFill>
              <a:blip r:embed="rId2"/>
              <a:stretch>
                <a:fillRect l="-31983" t="0" r="-3198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63150" y="8586470"/>
            <a:ext cx="8324850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b="true" sz="3800" spc="-5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Growing a sustainable future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70509" y="581025"/>
            <a:ext cx="8317491" cy="38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b="true" sz="14956" spc="-523">
                <a:solidFill>
                  <a:srgbClr val="000000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2451" y="3787590"/>
            <a:ext cx="14647116" cy="511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Farmers cannot stay in the greenhouse 24/7, causing periods of poo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 control.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Small-scale growers lack access to affordable automation solutions.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such as t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emperature, humidity, and soil moisture are not visualized together, making decisions difficult.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anual climate control results in uneven plant growth across the greenhouse.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Lack of alerts means critical conditions (like overheating) often go unnoticed.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aditional systems require more labor, increasing cost and effort.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sence of an automated system reduces overall productivity and plant yield.</a:t>
            </a:r>
          </a:p>
          <a:p>
            <a:pPr algn="just" marL="0" indent="0" lvl="0">
              <a:lnSpc>
                <a:spcPts val="455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4444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0442" y="1624420"/>
            <a:ext cx="14647116" cy="14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767"/>
              </a:lnSpc>
            </a:pP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</a:t>
            </a: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IDENTIFICATION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053" y="3733800"/>
            <a:ext cx="4649694" cy="3581400"/>
            <a:chOff x="0" y="0"/>
            <a:chExt cx="1259398" cy="9700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40590" t="-129517" r="-29513" b="-1613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19153" y="3733800"/>
            <a:ext cx="4649694" cy="3581400"/>
            <a:chOff x="0" y="0"/>
            <a:chExt cx="1259398" cy="9700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2835" t="0" r="-283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2253" y="3733800"/>
            <a:ext cx="4649694" cy="3581400"/>
            <a:chOff x="0" y="0"/>
            <a:chExt cx="1259398" cy="9700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90746" t="-13834" r="-11729" b="-773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1783" y="7768646"/>
            <a:ext cx="4738234" cy="86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Automation enhances plant growth by creating optimal conditions for photosynthesis and nutrient uptake.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066" y="286702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Improved Growth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3192" y="7768646"/>
            <a:ext cx="4741615" cy="86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Automated systems reduce energy consumption by optimizing resource use and minimizing waste throughout operations.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3192" y="286702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Energy Efficiency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1109" y="7767494"/>
            <a:ext cx="4691983" cy="86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Consistent climate control ensures stable growth conditions, resulting in higher yields and healthier plants.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1109" y="286702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Consistent Climate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6750" y="117157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Need for Automation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8766" y="3461185"/>
            <a:ext cx="14647116" cy="511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Ensures precise and real-time monitoring of temperature, humidity, light, and soil moisture.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Maintains a stable microclimate, improving ove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rall crop quality and productivity.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ables automatic control of ventilation and exhaust systems to prevent heat buildup.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unnecessary energy consumption through smart lighting automation.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Optimizes wat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 usage by operating irrigation systems only when required.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Minimizes manual intervention, reducing labor dependency and human errors.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Helps in early detection of abnormal conditions through system-generated alerts.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the risk of pest infestation, fungal infections, and moisture-related plant diseases.</a:t>
            </a:r>
          </a:p>
          <a:p>
            <a:pPr algn="just" marL="0" indent="0" lvl="0">
              <a:lnSpc>
                <a:spcPts val="455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4444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2451" y="1251185"/>
            <a:ext cx="17018260" cy="295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67"/>
              </a:lnSpc>
            </a:pP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Benefits of Greenhouse Automation</a:t>
            </a:r>
          </a:p>
          <a:p>
            <a:pPr algn="just" marL="0" indent="0" lvl="0">
              <a:lnSpc>
                <a:spcPts val="117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8766" y="3461185"/>
            <a:ext cx="14647116" cy="511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Improves yield consistency by maintaining ideal environmental conditions 24×7.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nhances greenhouse scalability for comme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rcial and precisio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 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agriculture applications.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safe electrical equipment control using isolated relay-based actuation.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Supports data t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ransparency by displaying live system status on an LCD/monitor.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ncreases resource-use efficiency, lowering operational costs and improving profit margins.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toward sustainable and climate-resilient farming practices.</a:t>
            </a:r>
          </a:p>
          <a:p>
            <a:pPr algn="just" marL="610744" indent="-305372" lvl="1">
              <a:lnSpc>
                <a:spcPts val="4554"/>
              </a:lnSpc>
              <a:buFont typeface="Arial"/>
              <a:buChar char="•"/>
            </a:pP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</a:t>
            </a:r>
            <a:r>
              <a:rPr lang="en-US" sz="2828" spc="-4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ers future enhancement potential with IoT integration, AI-based decisions, and mobile notifications.</a:t>
            </a:r>
          </a:p>
          <a:p>
            <a:pPr algn="just" marL="0" indent="0" lvl="0">
              <a:lnSpc>
                <a:spcPts val="455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4444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2451" y="1251185"/>
            <a:ext cx="17018260" cy="295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67"/>
              </a:lnSpc>
            </a:pPr>
            <a:r>
              <a:rPr lang="en-US" sz="9052" spc="-271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Benefits of Greenhouse Automation</a:t>
            </a:r>
          </a:p>
          <a:p>
            <a:pPr algn="just" marL="0" indent="0" lvl="0">
              <a:lnSpc>
                <a:spcPts val="1176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9109" y="1095375"/>
            <a:ext cx="7689782" cy="97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2"/>
              </a:lnSpc>
            </a:pPr>
            <a:r>
              <a:rPr lang="en-US" sz="6883" spc="-206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Cr</a:t>
            </a:r>
            <a:r>
              <a:rPr lang="en-US" sz="6883" spc="-206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op Examples Section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6053" y="3733800"/>
            <a:ext cx="4649694" cy="3581400"/>
            <a:chOff x="0" y="0"/>
            <a:chExt cx="1259398" cy="9700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917" t="0" r="-391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19153" y="3733800"/>
            <a:ext cx="4649694" cy="3581400"/>
            <a:chOff x="0" y="0"/>
            <a:chExt cx="1259398" cy="9700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38" r="0" b="-393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1783" y="7768646"/>
            <a:ext cx="4738234" cy="113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Needs s</a:t>
            </a: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teady temperature + high humidity. Automation keeps both constant → faster growth, bigger size.</a:t>
            </a:r>
          </a:p>
          <a:p>
            <a:pPr algn="ctr">
              <a:lnSpc>
                <a:spcPts val="21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1066" y="286702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Mush</a:t>
            </a: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roo</a:t>
            </a: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3192" y="7768646"/>
            <a:ext cx="4741615" cy="84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</a:t>
            </a: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ent/fan auto-ON when hot → prevents flower drop → more tomatoes.</a:t>
            </a:r>
          </a:p>
          <a:p>
            <a:pPr algn="ctr">
              <a:lnSpc>
                <a:spcPts val="216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773192" y="286702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Tomato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88891" y="373380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914" r="0" b="-1491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988891" y="7510197"/>
            <a:ext cx="4738234" cy="84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b="true" sz="1549" spc="-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 water + light → leaves stay green, soft, and fresh.</a:t>
            </a:r>
          </a:p>
          <a:p>
            <a:pPr algn="ctr" marL="0" indent="0" lvl="0">
              <a:lnSpc>
                <a:spcPts val="21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988891" y="286702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</a:t>
            </a:r>
            <a:r>
              <a:rPr lang="en-US" sz="3800" spc="-95" strike="noStrike" u="none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inach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870" y="666750"/>
            <a:ext cx="4329380" cy="2527014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3477" r="0" b="-178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381468" y="5373366"/>
            <a:ext cx="4329380" cy="2527014"/>
            <a:chOff x="0" y="0"/>
            <a:chExt cx="1029283" cy="600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3"/>
              <a:stretch>
                <a:fillRect l="-23397" t="-77528" r="-35615" b="-9489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468879" y="776051"/>
            <a:ext cx="4329380" cy="2417713"/>
            <a:chOff x="0" y="0"/>
            <a:chExt cx="1029283" cy="574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39032"/>
                  </a:lnTo>
                  <a:cubicBezTo>
                    <a:pt x="1029283" y="548517"/>
                    <a:pt x="1025515" y="557614"/>
                    <a:pt x="1018808" y="564321"/>
                  </a:cubicBezTo>
                  <a:cubicBezTo>
                    <a:pt x="1012101" y="571028"/>
                    <a:pt x="1003004" y="574796"/>
                    <a:pt x="993519" y="574796"/>
                  </a:cubicBezTo>
                  <a:lnTo>
                    <a:pt x="35765" y="574796"/>
                  </a:lnTo>
                  <a:cubicBezTo>
                    <a:pt x="16012" y="574796"/>
                    <a:pt x="0" y="558784"/>
                    <a:pt x="0" y="539032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534" r="0" b="-3953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345306"/>
            <a:ext cx="5753100" cy="44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Overview of Actuators in Greenhouse Control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33416" y="3558282"/>
            <a:ext cx="4329380" cy="1323700"/>
            <a:chOff x="0" y="0"/>
            <a:chExt cx="5772507" cy="17649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771530" cy="67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Arduino Uno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46415"/>
              <a:ext cx="5772507" cy="9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It'</a:t>
              </a: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a small board with a microcontroller (ATmega328P)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91870" y="3566715"/>
            <a:ext cx="4329380" cy="2022982"/>
            <a:chOff x="0" y="0"/>
            <a:chExt cx="5772507" cy="269731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771530" cy="67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DHT22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6415"/>
              <a:ext cx="5772507" cy="1850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igital Tem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per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ure 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Humidity Sensor</a:t>
              </a:r>
            </a:p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33416" y="8399990"/>
            <a:ext cx="4329380" cy="1323700"/>
            <a:chOff x="0" y="0"/>
            <a:chExt cx="5772507" cy="17649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771530" cy="67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LDR Sensor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6415"/>
              <a:ext cx="5772507" cy="9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detect or measure light intensity</a:t>
              </a:r>
            </a:p>
            <a:p>
              <a:pPr algn="l" marL="0" indent="0" lvl="0">
                <a:lnSpc>
                  <a:spcPts val="278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91870" y="5373366"/>
            <a:ext cx="4329380" cy="2527014"/>
            <a:chOff x="0" y="0"/>
            <a:chExt cx="1029283" cy="6007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1525" r="0" b="-979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543817" y="8399990"/>
            <a:ext cx="4329380" cy="974059"/>
            <a:chOff x="0" y="0"/>
            <a:chExt cx="5772507" cy="129874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5771530" cy="67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Soil Moisture Meter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46415"/>
              <a:ext cx="5772507" cy="452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Soil Humidity Sensor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870" y="437050"/>
            <a:ext cx="4329380" cy="2527014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661" r="0" b="-3566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381468" y="5143665"/>
            <a:ext cx="4329380" cy="2527014"/>
            <a:chOff x="0" y="0"/>
            <a:chExt cx="1029283" cy="600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191" r="0" b="-4813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468879" y="546350"/>
            <a:ext cx="4329380" cy="2417713"/>
            <a:chOff x="0" y="0"/>
            <a:chExt cx="1029283" cy="574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39032"/>
                  </a:lnTo>
                  <a:cubicBezTo>
                    <a:pt x="1029283" y="548517"/>
                    <a:pt x="1025515" y="557614"/>
                    <a:pt x="1018808" y="564321"/>
                  </a:cubicBezTo>
                  <a:cubicBezTo>
                    <a:pt x="1012101" y="571028"/>
                    <a:pt x="1003004" y="574796"/>
                    <a:pt x="993519" y="574796"/>
                  </a:cubicBezTo>
                  <a:lnTo>
                    <a:pt x="35765" y="574796"/>
                  </a:lnTo>
                  <a:cubicBezTo>
                    <a:pt x="16012" y="574796"/>
                    <a:pt x="0" y="558784"/>
                    <a:pt x="0" y="539032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534" r="0" b="-3953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345306"/>
            <a:ext cx="5753100" cy="44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00000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Overview of Actuators in Greenhouse Control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33416" y="3328582"/>
            <a:ext cx="4329380" cy="1315473"/>
            <a:chOff x="0" y="0"/>
            <a:chExt cx="5772507" cy="175396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771530" cy="66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Fans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35446"/>
              <a:ext cx="5772507" cy="9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Essential for maintaining optimal air circulation.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91870" y="3337014"/>
            <a:ext cx="4329380" cy="2022982"/>
            <a:chOff x="0" y="0"/>
            <a:chExt cx="5772507" cy="269731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771530" cy="67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Wate</a:t>
              </a: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 Motor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6415"/>
              <a:ext cx="5772507" cy="1850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Pump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wa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 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ig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ati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to 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 </a:t>
              </a:r>
              <a:r>
                <a:rPr lang="en-US" sz="2159" spc="-32" strike="noStrike" u="none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soil moisture levels.</a:t>
              </a:r>
            </a:p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78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33416" y="8170289"/>
            <a:ext cx="4329380" cy="1315473"/>
            <a:chOff x="0" y="0"/>
            <a:chExt cx="5772507" cy="175396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771530" cy="66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LED Lights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35446"/>
              <a:ext cx="5772507" cy="9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Provides essential light spectrum for growth.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165896" y="4913800"/>
            <a:ext cx="4329380" cy="2527014"/>
            <a:chOff x="0" y="0"/>
            <a:chExt cx="1029283" cy="6007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5765" y="0"/>
                  </a:moveTo>
                  <a:lnTo>
                    <a:pt x="993519" y="0"/>
                  </a:lnTo>
                  <a:cubicBezTo>
                    <a:pt x="1013271" y="0"/>
                    <a:pt x="1029283" y="16012"/>
                    <a:pt x="1029283" y="35765"/>
                  </a:cubicBezTo>
                  <a:lnTo>
                    <a:pt x="1029283" y="565017"/>
                  </a:lnTo>
                  <a:cubicBezTo>
                    <a:pt x="1029283" y="574503"/>
                    <a:pt x="1025515" y="583600"/>
                    <a:pt x="1018808" y="590307"/>
                  </a:cubicBezTo>
                  <a:cubicBezTo>
                    <a:pt x="1012101" y="597014"/>
                    <a:pt x="1003004" y="600782"/>
                    <a:pt x="993519" y="600782"/>
                  </a:cubicBezTo>
                  <a:lnTo>
                    <a:pt x="35765" y="600782"/>
                  </a:lnTo>
                  <a:cubicBezTo>
                    <a:pt x="16012" y="600782"/>
                    <a:pt x="0" y="584770"/>
                    <a:pt x="0" y="565017"/>
                  </a:cubicBezTo>
                  <a:lnTo>
                    <a:pt x="0" y="35765"/>
                  </a:lnTo>
                  <a:cubicBezTo>
                    <a:pt x="0" y="26279"/>
                    <a:pt x="3768" y="17182"/>
                    <a:pt x="10475" y="10475"/>
                  </a:cubicBezTo>
                  <a:cubicBezTo>
                    <a:pt x="17182" y="3768"/>
                    <a:pt x="26279" y="0"/>
                    <a:pt x="35765" y="0"/>
                  </a:cubicBezTo>
                  <a:close/>
                </a:path>
              </a:pathLst>
            </a:custGeom>
            <a:blipFill>
              <a:blip r:embed="rId5"/>
              <a:stretch>
                <a:fillRect l="-1088" t="0" r="-1088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417844" y="7940424"/>
            <a:ext cx="4329380" cy="1776177"/>
            <a:chOff x="0" y="0"/>
            <a:chExt cx="5772507" cy="236823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5771530" cy="1281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  <a:r>
                <a:rPr lang="en-US" b="true" sz="3022" spc="-45">
                  <a:solidFill>
                    <a:srgbClr val="44444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Channel Relay Module</a:t>
              </a:r>
            </a:p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449717"/>
              <a:ext cx="5772507" cy="91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5"/>
                </a:lnSpc>
              </a:pPr>
              <a:r>
                <a:rPr lang="en-US" sz="2159" spc="-32">
                  <a:solidFill>
                    <a:srgbClr val="44444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electrical switch controlled by Arduino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Automation in Greenhouse Control</dc:description>
  <dc:identifier>DAG5ocMmt_s</dc:identifier>
  <dcterms:modified xsi:type="dcterms:W3CDTF">2011-08-01T06:04:30Z</dcterms:modified>
  <cp:revision>1</cp:revision>
  <dc:title>Presentation - Automation in Greenhouse Control</dc:title>
</cp:coreProperties>
</file>